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83" r:id="rId3"/>
    <p:sldMasterId id="214748368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797675" cy="9926625"/>
  <p:embeddedFontLst>
    <p:embeddedFont>
      <p:font typeface="Roboto Thin"/>
      <p:regular r:id="rId10"/>
      <p:bold r:id="rId11"/>
      <p:italic r:id="rId12"/>
      <p:boldItalic r:id="rId13"/>
    </p:embeddedFont>
    <p:embeddedFont>
      <p:font typeface="Roboto"/>
      <p:regular r:id="rId14"/>
      <p:bold r:id="rId15"/>
      <p:italic r:id="rId16"/>
      <p:boldItalic r:id="rId17"/>
    </p:embeddedFont>
    <p:embeddedFont>
      <p:font typeface="Roboto Light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Light-italic.fntdata"/><Relationship Id="rId11" Type="http://schemas.openxmlformats.org/officeDocument/2006/relationships/font" Target="fonts/RobotoThin-bold.fntdata"/><Relationship Id="rId10" Type="http://schemas.openxmlformats.org/officeDocument/2006/relationships/font" Target="fonts/RobotoThin-regular.fntdata"/><Relationship Id="rId21" Type="http://schemas.openxmlformats.org/officeDocument/2006/relationships/font" Target="fonts/RobotoLight-boldItalic.fntdata"/><Relationship Id="rId13" Type="http://schemas.openxmlformats.org/officeDocument/2006/relationships/font" Target="fonts/RobotoThin-boldItalic.fntdata"/><Relationship Id="rId12" Type="http://schemas.openxmlformats.org/officeDocument/2006/relationships/font" Target="fonts/RobotoThin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font" Target="fonts/Roboto-bold.fntdata"/><Relationship Id="rId14" Type="http://schemas.openxmlformats.org/officeDocument/2006/relationships/font" Target="fonts/Roboto-regular.fntdata"/><Relationship Id="rId17" Type="http://schemas.openxmlformats.org/officeDocument/2006/relationships/font" Target="fonts/Roboto-boldItalic.fntdata"/><Relationship Id="rId16" Type="http://schemas.openxmlformats.org/officeDocument/2006/relationships/font" Target="fonts/Roboto-italic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obotoLight-bold.fntdata"/><Relationship Id="rId6" Type="http://schemas.openxmlformats.org/officeDocument/2006/relationships/slide" Target="slides/slide1.xml"/><Relationship Id="rId18" Type="http://schemas.openxmlformats.org/officeDocument/2006/relationships/font" Target="fonts/RobotoLight-regular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7aeb07f0c_0_6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7aeb07f0c_0_6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The Caplin Management Console (CMC) is a GUI for monitoring and managing any available data that has been exposed to the monitoring subsystem by a DataSource application (Liberator, Transformer or an Integration Adapter) via JMX (Java Management Extension).</a:t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7926584847_0_0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7926584847_0_0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1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CMC is  a cross platform GUI for viewing server components and the JMX management/monitoring interfaces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This is what it looks like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Overview screen (left) shows server components and their connections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Drill down into individual server components to see subscriptions etc., Detailed screen (right)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Will look later in more detail at what you can see in CMC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Underlying technology is JMX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It shows you what is going on inside Java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Even though Liberator is written in C it has a JVM inside it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All Caplin components are already JMX enabled, although you need to enable this explicitly.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You can create your own console or use the CMC.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g7926584847_0_0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27aeb07f0c_0_127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27aeb07f0c_0_127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1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CMC is  a cross platform GUI for viewing server components and the JMX management/monitoring interfaces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This is what it looks like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Overview screen (left) shows server components and their connections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Drill down into individual server components to see subscriptions etc., Detailed screen (right)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Will look later in more detail at what you can see in CMC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Underlying technology is JMX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It shows you what is going on inside Java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Even though Liberator is written in C it has a JVM inside it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All Caplin components are already JMX enabled, although you need to enable this explicitly.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You can create your own console or use the CMC.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g27aeb07f0c_0_127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9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g27aeb07f0c_0_135:notes"/>
          <p:cNvSpPr/>
          <p:nvPr>
            <p:ph idx="2" type="sldImg"/>
          </p:nvPr>
        </p:nvSpPr>
        <p:spPr>
          <a:xfrm>
            <a:off x="90487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1" name="Google Shape;221;g27aeb07f0c_0_135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92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00"/>
              <a:buChar char="●"/>
            </a:pPr>
            <a:r>
              <a:rPr lang="en-GB" sz="1000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Monitor components</a:t>
            </a:r>
            <a:endParaRPr sz="1000"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000"/>
              <a:buFont typeface="Roboto"/>
              <a:buChar char="●"/>
            </a:pPr>
            <a:r>
              <a:rPr lang="en-GB" sz="1000">
                <a:solidFill>
                  <a:srgbClr val="081730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JMX (Java Management extension)</a:t>
            </a:r>
            <a:endParaRPr sz="1000"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  <a:p>
            <a:pPr indent="-2921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000"/>
              <a:buFont typeface="Roboto"/>
              <a:buChar char="●"/>
            </a:pPr>
            <a:r>
              <a:t/>
            </a:r>
            <a:endParaRPr sz="1000">
              <a:solidFill>
                <a:srgbClr val="081730"/>
              </a:solidFill>
              <a:highlight>
                <a:srgbClr val="FFFFFF"/>
              </a:highlight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2" name="Google Shape;222;g27aeb07f0c_0_135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7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Relationship Id="rId3" Type="http://schemas.openxmlformats.org/officeDocument/2006/relationships/image" Target="../media/image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7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7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7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5.jpg"/><Relationship Id="rId3" Type="http://schemas.openxmlformats.org/officeDocument/2006/relationships/image" Target="../media/image14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7.png"/><Relationship Id="rId3" Type="http://schemas.openxmlformats.org/officeDocument/2006/relationships/image" Target="../media/image1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26.png"/><Relationship Id="rId3" Type="http://schemas.openxmlformats.org/officeDocument/2006/relationships/image" Target="../media/image1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1.jpg"/><Relationship Id="rId3" Type="http://schemas.openxmlformats.org/officeDocument/2006/relationships/image" Target="../media/image11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0.jpg"/><Relationship Id="rId3" Type="http://schemas.openxmlformats.org/officeDocument/2006/relationships/image" Target="../media/image2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Relationship Id="rId3" Type="http://schemas.openxmlformats.org/officeDocument/2006/relationships/image" Target="../media/image7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20" Type="http://schemas.openxmlformats.org/officeDocument/2006/relationships/image" Target="../media/image34.png"/><Relationship Id="rId11" Type="http://schemas.openxmlformats.org/officeDocument/2006/relationships/image" Target="../media/image28.png"/><Relationship Id="rId22" Type="http://schemas.openxmlformats.org/officeDocument/2006/relationships/image" Target="../media/image44.png"/><Relationship Id="rId10" Type="http://schemas.openxmlformats.org/officeDocument/2006/relationships/image" Target="../media/image23.png"/><Relationship Id="rId21" Type="http://schemas.openxmlformats.org/officeDocument/2006/relationships/image" Target="../media/image36.png"/><Relationship Id="rId13" Type="http://schemas.openxmlformats.org/officeDocument/2006/relationships/image" Target="../media/image32.png"/><Relationship Id="rId12" Type="http://schemas.openxmlformats.org/officeDocument/2006/relationships/image" Target="../media/image29.png"/><Relationship Id="rId23" Type="http://schemas.openxmlformats.org/officeDocument/2006/relationships/image" Target="../media/image43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9" Type="http://schemas.openxmlformats.org/officeDocument/2006/relationships/image" Target="../media/image21.png"/><Relationship Id="rId15" Type="http://schemas.openxmlformats.org/officeDocument/2006/relationships/image" Target="../media/image33.png"/><Relationship Id="rId14" Type="http://schemas.openxmlformats.org/officeDocument/2006/relationships/image" Target="../media/image35.png"/><Relationship Id="rId17" Type="http://schemas.openxmlformats.org/officeDocument/2006/relationships/image" Target="../media/image30.png"/><Relationship Id="rId16" Type="http://schemas.openxmlformats.org/officeDocument/2006/relationships/image" Target="../media/image31.png"/><Relationship Id="rId5" Type="http://schemas.openxmlformats.org/officeDocument/2006/relationships/image" Target="../media/image20.png"/><Relationship Id="rId19" Type="http://schemas.openxmlformats.org/officeDocument/2006/relationships/image" Target="../media/image38.png"/><Relationship Id="rId6" Type="http://schemas.openxmlformats.org/officeDocument/2006/relationships/image" Target="../media/image16.png"/><Relationship Id="rId18" Type="http://schemas.openxmlformats.org/officeDocument/2006/relationships/image" Target="../media/image39.png"/><Relationship Id="rId7" Type="http://schemas.openxmlformats.org/officeDocument/2006/relationships/image" Target="../media/image27.png"/><Relationship Id="rId8" Type="http://schemas.openxmlformats.org/officeDocument/2006/relationships/image" Target="../media/image24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latform Title">
  <p:cSld name="Caplin Platform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4" y="204787"/>
            <a:ext cx="3008400" cy="871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3575050" y="204790"/>
            <a:ext cx="5111700" cy="438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2"/>
          <p:cNvSpPr txBox="1"/>
          <p:nvPr>
            <p:ph idx="2" type="body"/>
          </p:nvPr>
        </p:nvSpPr>
        <p:spPr>
          <a:xfrm>
            <a:off x="457204" y="1076327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2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3" name="Google Shape;63;p13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1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Direct Title">
  <p:cSld name="Caplin Direct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8" name="Google Shape;68;p1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69" name="Google Shape;6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7" name="Google Shape;7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Trader Title">
  <p:cSld name="Caplin Trader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80" name="Google Shape;8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.jpg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9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2" name="Google Shape;92;p19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93" name="Google Shape;93;p19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" name="Google Shape;94;p1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95" name="Google Shape;95;p19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1.png" id="97" name="Google Shape;97;p20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0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9" name="Google Shape;99;p20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0" name="Google Shape;100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1" name="Google Shape;101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2" name="Google Shape;102;p20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2.png" id="104" name="Google Shape;104;p21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1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6" name="Google Shape;106;p21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7" name="Google Shape;107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8" name="Google Shape;108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9" name="Google Shape;109;p21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3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111" name="Google Shape;11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3" name="Google Shape;113;p22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114" name="Google Shape;11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3.jpg" id="116" name="Google Shape;116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8" name="Google Shape;118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4.png" id="119" name="Google Shape;119;p23"/>
          <p:cNvPicPr preferRelativeResize="0"/>
          <p:nvPr/>
        </p:nvPicPr>
        <p:blipFill rotWithShape="1">
          <a:blip r:embed="rId3">
            <a:alphaModFix/>
          </a:blip>
          <a:srcRect b="1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3" name="Google Shape;123;p24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8" name="Google Shape;128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1" name="Google Shape;131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7"/>
          <p:cNvSpPr txBox="1"/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5" name="Google Shape;135;p27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 1">
  <p:cSld name="TITLE_ONLY_1_1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8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8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9" name="Google Shape;139;p28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9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2" name="Google Shape;142;p2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3" name="Google Shape;143;p29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0"/>
          <p:cNvSpPr txBox="1"/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cxnSp>
        <p:nvCxnSpPr>
          <p:cNvPr id="146" name="Google Shape;146;p30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3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50" name="Google Shape;150;p3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52" name="Google Shape;152;p31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ctrTitle"/>
          </p:nvPr>
        </p:nvSpPr>
        <p:spPr>
          <a:xfrm>
            <a:off x="3718560" y="853601"/>
            <a:ext cx="5039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" name="Google Shape;24;p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5" name="Google Shape;2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Image">
  <p:cSld name="SECTION_TITLE_AND_DESCRIPTION_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32"/>
          <p:cNvSpPr txBox="1"/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56" name="Google Shape;156;p32"/>
          <p:cNvSpPr txBox="1"/>
          <p:nvPr>
            <p:ph idx="1" type="subTitle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157" name="Google Shape;157;p32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2" name="Google Shape;162;p3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">
  <p:cSld name="BLANK_1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FA@2x.png" id="165" name="Google Shape;165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ytime, anywhere@2x.png" id="166" name="Google Shape;16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pple &amp; Android@2x.png" id="167" name="Google Shape;16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ditable@2x.png" id="168" name="Google Shape;168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Market Price@2x.png" id="169" name="Google Shape;169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nded Platform@2x.png" id="170" name="Google Shape;170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oswer Based@2x.png" id="171" name="Google Shape;171;p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sultancy@2x.png" id="172" name="Google Shape;172;p3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rporate Workflow@2x.png" id="173" name="Google Shape;173;p3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crease productivity@2x.png" id="174" name="Google Shape;174;p3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yout Management@2x.png" id="175" name="Google Shape;175;p3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tifications icon@2x.png" id="176" name="Google Shape;176;p3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rtnership Icon@2x.png" id="177" name="Google Shape;177;p3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ource Augmentation@2x.png" id="178" name="Google Shape;178;p3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ew History@2x.png" id="179" name="Google Shape;179;p36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ed and Flexibility@2x.png" id="180" name="Google Shape;180;p3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Confirmations@2x.png" id="181" name="Google Shape;181;p36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pport@2x.png" id="182" name="Google Shape;182;p36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rgeted GUI@2x.png" id="183" name="Google Shape;183;p36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For Clients@2x.png" id="184" name="Google Shape;184;p36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online@2x.png" id="185" name="Google Shape;185;p36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ch Market@2x.png" id="186" name="Google Shape;186;p36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6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 1">
  <p:cSld name="BLANK_1_1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0" name="Google Shape;190;p37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37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2" name="Google Shape;192;p37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7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4" name="Google Shape;194;p37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37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" name="Google Shape;196;p37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7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427673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27674" y="2444195"/>
            <a:ext cx="8259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457200" y="1151335"/>
            <a:ext cx="40401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7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3" type="body"/>
          </p:nvPr>
        </p:nvSpPr>
        <p:spPr>
          <a:xfrm>
            <a:off x="4645029" y="1151335"/>
            <a:ext cx="4041900" cy="479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4" type="body"/>
          </p:nvPr>
        </p:nvSpPr>
        <p:spPr>
          <a:xfrm>
            <a:off x="4645029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8" name="Google Shape;48;p9"/>
          <p:cNvSpPr txBox="1"/>
          <p:nvPr>
            <p:ph idx="1" type="body"/>
          </p:nvPr>
        </p:nvSpPr>
        <p:spPr>
          <a:xfrm>
            <a:off x="457204" y="1402080"/>
            <a:ext cx="82296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457204" y="1402080"/>
            <a:ext cx="39117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0"/>
          <p:cNvSpPr/>
          <p:nvPr>
            <p:ph idx="2" type="pic"/>
          </p:nvPr>
        </p:nvSpPr>
        <p:spPr>
          <a:xfrm>
            <a:off x="4602480" y="1402080"/>
            <a:ext cx="40842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25.xml"/><Relationship Id="rId22" Type="http://schemas.openxmlformats.org/officeDocument/2006/relationships/theme" Target="../theme/theme3.xml"/><Relationship Id="rId10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" Type="http://schemas.openxmlformats.org/officeDocument/2006/relationships/image" Target="../media/image25.jpg"/><Relationship Id="rId2" Type="http://schemas.openxmlformats.org/officeDocument/2006/relationships/image" Target="../media/image11.png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3.xml"/><Relationship Id="rId6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59921" y="4743376"/>
            <a:ext cx="3027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2012 </a:t>
            </a:r>
            <a:r>
              <a:rPr b="0" i="0" lang="en-GB" sz="10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83" name="Google Shape;83;p1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6" name="Google Shape;86;p18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2021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87" name="Google Shape;8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8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www.oracle.com/technetwork/java/javase/tech/javamanagement-140525.html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2.png"/><Relationship Id="rId4" Type="http://schemas.openxmlformats.org/officeDocument/2006/relationships/image" Target="../media/image3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8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Caplin Management Console</a:t>
            </a:r>
            <a:endParaRPr/>
          </a:p>
        </p:txBody>
      </p:sp>
      <p:sp>
        <p:nvSpPr>
          <p:cNvPr id="203" name="Google Shape;203;p38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Caplin Platform and Integration Suite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Caplin Management Console (CMC)</a:t>
            </a:r>
            <a:endParaRPr/>
          </a:p>
        </p:txBody>
      </p:sp>
      <p:sp>
        <p:nvSpPr>
          <p:cNvPr id="210" name="Google Shape;210;p39"/>
          <p:cNvSpPr txBox="1"/>
          <p:nvPr/>
        </p:nvSpPr>
        <p:spPr>
          <a:xfrm>
            <a:off x="364500" y="919900"/>
            <a:ext cx="8100300" cy="3785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-GB" sz="1800">
                <a:latin typeface="Roboto"/>
                <a:ea typeface="Roboto"/>
                <a:cs typeface="Roboto"/>
                <a:sym typeface="Roboto"/>
              </a:rPr>
              <a:t>A cross-platform, configurable </a:t>
            </a:r>
            <a:r>
              <a:rPr lang="en-GB" sz="1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JMX</a:t>
            </a:r>
            <a:r>
              <a:rPr lang="en-GB" sz="1800">
                <a:latin typeface="Roboto"/>
                <a:ea typeface="Roboto"/>
                <a:cs typeface="Roboto"/>
                <a:sym typeface="Roboto"/>
              </a:rPr>
              <a:t> console with a GUI front-end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-GB" sz="1800">
                <a:latin typeface="Roboto"/>
                <a:ea typeface="Roboto"/>
                <a:cs typeface="Roboto"/>
                <a:sym typeface="Roboto"/>
              </a:rPr>
              <a:t>Monitor and manage the users, connections and server-side components of your Caplin trading system.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1000"/>
              </a:spcBef>
              <a:spcAft>
                <a:spcPts val="0"/>
              </a:spcAft>
              <a:buSzPts val="1800"/>
              <a:buFont typeface="Roboto"/>
              <a:buChar char="●"/>
            </a:pPr>
            <a:r>
              <a:rPr lang="en-GB" sz="1800">
                <a:latin typeface="Roboto"/>
                <a:ea typeface="Roboto"/>
                <a:cs typeface="Roboto"/>
                <a:sym typeface="Roboto"/>
              </a:rPr>
              <a:t>Features: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lang="en-GB">
                <a:latin typeface="Roboto"/>
                <a:ea typeface="Roboto"/>
                <a:cs typeface="Roboto"/>
                <a:sym typeface="Roboto"/>
              </a:rPr>
              <a:t>Graphical view of Caplin server components, showing their connections and states in real-time.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lang="en-GB">
                <a:latin typeface="Roboto"/>
                <a:ea typeface="Roboto"/>
                <a:cs typeface="Roboto"/>
                <a:sym typeface="Roboto"/>
              </a:rPr>
              <a:t>Drill-down on any component in the graphical view, to see its details.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lang="en-GB">
                <a:latin typeface="Roboto"/>
                <a:ea typeface="Roboto"/>
                <a:cs typeface="Roboto"/>
                <a:sym typeface="Roboto"/>
              </a:rPr>
              <a:t>Detailed MBean Explorer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-317500" lvl="1" marL="914400" rtl="0" algn="l">
              <a:spcBef>
                <a:spcPts val="1000"/>
              </a:spcBef>
              <a:spcAft>
                <a:spcPts val="0"/>
              </a:spcAft>
              <a:buSzPts val="1400"/>
              <a:buFont typeface="Roboto"/>
              <a:buChar char="○"/>
            </a:pPr>
            <a:r>
              <a:rPr lang="en-GB">
                <a:latin typeface="Roboto"/>
                <a:ea typeface="Roboto"/>
                <a:cs typeface="Roboto"/>
                <a:sym typeface="Roboto"/>
              </a:rPr>
              <a:t>Manage Components: restart connections, view log files and manage user sessions.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40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Caplin Management Console (CMC)</a:t>
            </a:r>
            <a:endParaRPr/>
          </a:p>
        </p:txBody>
      </p:sp>
      <p:pic>
        <p:nvPicPr>
          <p:cNvPr descr="C:\Users\neal\Desktop\CMCDemo\CMCComplexImage.png" id="217" name="Google Shape;217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38300" y="776675"/>
            <a:ext cx="5455800" cy="39558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descr="C:\Users\neal\Desktop\CMCDemo\ExplorerTab.png" id="218" name="Google Shape;218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67526" y="1087575"/>
            <a:ext cx="3503700" cy="3518700"/>
          </a:xfrm>
          <a:prstGeom prst="rect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41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Install the CMC</a:t>
            </a:r>
            <a:endParaRPr/>
          </a:p>
        </p:txBody>
      </p:sp>
      <p:sp>
        <p:nvSpPr>
          <p:cNvPr id="225" name="Google Shape;225;p41"/>
          <p:cNvSpPr txBox="1"/>
          <p:nvPr/>
        </p:nvSpPr>
        <p:spPr>
          <a:xfrm>
            <a:off x="1160400" y="1071150"/>
            <a:ext cx="68232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Follow “Deployment Framework and Caplin Platform” tutorial</a:t>
            </a:r>
            <a:endParaRPr/>
          </a:p>
        </p:txBody>
      </p:sp>
      <p:sp>
        <p:nvSpPr>
          <p:cNvPr id="226" name="Google Shape;226;p41"/>
          <p:cNvSpPr/>
          <p:nvPr/>
        </p:nvSpPr>
        <p:spPr>
          <a:xfrm rot="10800000">
            <a:off x="2333663" y="1968712"/>
            <a:ext cx="4476600" cy="7956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41"/>
          <p:cNvSpPr txBox="1"/>
          <p:nvPr/>
        </p:nvSpPr>
        <p:spPr>
          <a:xfrm>
            <a:off x="2333737" y="1969226"/>
            <a:ext cx="44766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Enable JMX for Liberator and Transformer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228" name="Google Shape;228;p41"/>
          <p:cNvSpPr/>
          <p:nvPr/>
        </p:nvSpPr>
        <p:spPr>
          <a:xfrm rot="10800000">
            <a:off x="2333663" y="2764250"/>
            <a:ext cx="4476600" cy="7956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41"/>
          <p:cNvSpPr txBox="1"/>
          <p:nvPr/>
        </p:nvSpPr>
        <p:spPr>
          <a:xfrm>
            <a:off x="2333737" y="2764763"/>
            <a:ext cx="4476600" cy="516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Install and using the CMC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4-3-pp-pres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